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5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8" r:id="rId21"/>
    <p:sldId id="277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7"/>
    <p:restoredTop sz="94669"/>
  </p:normalViewPr>
  <p:slideViewPr>
    <p:cSldViewPr snapToGrid="0">
      <p:cViewPr varScale="1">
        <p:scale>
          <a:sx n="93" d="100"/>
          <a:sy n="93" d="100"/>
        </p:scale>
        <p:origin x="24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F1CD74-45F6-554A-A429-C806C8828E0E}" type="datetimeFigureOut">
              <a:rPr lang="en-US" smtClean="0"/>
              <a:t>6/24/25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5BF3-8BE8-8D48-9221-F6531FE0D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53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94ca2fb7c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94ca2fb7c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7fb1aeb4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7fb1aeb4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7fb1aeb4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7fb1aeb4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97fb1aeb4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97fb1aeb4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97fb1aeb4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97fb1aeb4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7fb1aeb4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7fb1aeb4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97fb1aeb4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97fb1aeb4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97fb1aeb45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97fb1aeb45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94ca2fb7c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94ca2fb7c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94ca2fb7c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94ca2fb7c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94ca2fb7c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94ca2fb7c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94ca2fb7c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94ca2fb7c7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4ca2fb7c7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4ca2fb7c7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4ca2fb7c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4ca2fb7c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4ca2fb7c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4ca2fb7c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7fb1aeb4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7fb1aeb4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B299-EAFC-A835-0858-D3CB84413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E2BC91-6DA6-9FBA-0F73-66AC63E7F4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D576A-4C6D-268C-227B-F82762510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BD10A-ACB6-67F6-E8D8-D686ABBF5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147A2-3097-7798-59CF-D09DA49C0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3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B55F1-2349-EDD5-DE32-CD5B932F3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22CE63-52F5-FF68-EB39-115D9263A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3981A-058A-35A5-B0ED-B559A594F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2C368-0AF5-C758-BEFB-5D173A80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4C95C4-153E-C870-487A-55D523004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53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69AA48-377E-A74A-4314-697FD7ED2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0D453C-207F-8D41-5A07-CC8A751683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41800-A392-06E2-2D33-6CBC1B87B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2EC61-B834-1064-0ACF-7086573E8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0668B-28C8-4174-2E04-92133CE3D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59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0526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C9533-5FFC-3A6A-6DED-BE26202A1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F15D3-89A3-D151-9B9D-9F2A0D92D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1A9243-120C-E34D-C1F2-8A0934894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345F8-AFBC-5255-EFE8-883140FB3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16870-F324-25C2-2E06-C49D9F9C0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85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0AC7-4520-E437-2F35-EF4D251A7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02465-C035-5DA9-29C6-BFF211685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7A050-AFAC-DFBF-CB54-6B65D208B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84F41-0A7F-6DC3-97D5-74212B58D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F7A96-AAD8-706C-87DA-5D779A8C8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31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D1233-CFD5-0E49-08CD-74E57B79C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12A25-6698-3C53-F4DB-7F2B3D6394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8EC0E-5C81-B2E9-0491-D2FD4E8A7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5232B-55EB-4C26-0703-F114F7D88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493A4-5A37-B5AF-C688-EAB89C3D0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FEAF1-A4BF-72DF-180F-BCB5CA4F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535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9EB6B-13EF-8CF9-766B-15091DA55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19B3A0-B8F7-232C-A3AF-E6C063ECD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217B41-694F-5912-5C38-1EE5C5199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202026-660A-2BC5-83E9-7841DEB511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38FCE4-DA21-7427-41D7-7EF7F9AEB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677AB7-5C37-DF90-EB39-DEA8E3576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6428F8-6570-B326-180E-675DF21A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A89A06-78E2-7ACE-80D1-936BB268C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508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2494-7EF0-B54A-23D2-6FD978D15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D4823-16D4-4A9E-C575-B6F08CBCA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8A035F-15A1-B325-ACF7-34955654D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86A18-CB8C-99F6-9EEE-3A343CBB6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656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44A2D4-6235-FB51-5B3B-139D3747F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1A60F8-57A8-9539-EFD1-E60175965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C35E3D-FB49-D425-029E-0663347FA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648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215E-4DCC-7903-B6E2-92092D879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7EC12-9501-9FBC-AE0A-828E31784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B7F6C6-A2AA-1C0E-CBB5-C19342D88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F8F5FD-EB24-F707-41D2-5FD242D42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F52A1-BB9E-18B5-A1BA-A5CB62D1F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CF8A3-2CDB-6892-F365-877973182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44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6BED4-D103-2EA0-CA60-DD7B1D472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27B065-E7FF-7626-5B8E-1F65A6DB19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5175B-495C-B70C-A544-7687214679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54A4B-AE1B-8EC3-8F02-7AB625584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553626-2F8C-8789-AAB6-49A9B9B2C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6A1D3-7BDF-2033-81F2-92136466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74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0C9F8C-CAFA-304C-4B02-C4C7E6EF9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6AF604-35E4-4417-6880-E28374BB1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5BA99-5B31-9C91-38CD-96EE4F5A91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15F204-B7EB-154C-AEA3-CFDC58BDAE73}" type="datetimeFigureOut">
              <a:rPr lang="en-US" smtClean="0"/>
              <a:t>6/24/25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52E73-E78E-9173-548C-45B28CBCAE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A812F-E21C-70C9-D5C4-77A47676F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A9B940-D8FF-D647-90BF-BD14D1D70C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02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appygitwithr.com/" TargetMode="External"/><Relationship Id="rId2" Type="http://schemas.openxmlformats.org/officeDocument/2006/relationships/hyperlink" Target="https://docs.posit.co/ide/user/ide/guide/tools/version-control.html" TargetMode="Externa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download/ma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git-scm.com/download/wi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hub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3FFB5-5408-6F9A-F6CA-D0BEFEF53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7319" y="-1457394"/>
            <a:ext cx="9144000" cy="2387600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intro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D07C7-1B2D-6FC9-127B-8CCA4FA6E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930206"/>
            <a:ext cx="9144000" cy="1655762"/>
          </a:xfrm>
        </p:spPr>
        <p:txBody>
          <a:bodyPr/>
          <a:lstStyle/>
          <a:p>
            <a:r>
              <a:rPr lang="en-US" dirty="0"/>
              <a:t>Illustrations by </a:t>
            </a:r>
            <a:r>
              <a:rPr lang="en-US" dirty="0" err="1"/>
              <a:t>allison</a:t>
            </a:r>
            <a:r>
              <a:rPr lang="en-US" dirty="0"/>
              <a:t> horst</a:t>
            </a:r>
          </a:p>
          <a:p>
            <a:r>
              <a:rPr lang="en-US" dirty="0"/>
              <a:t>Slides by </a:t>
            </a:r>
            <a:r>
              <a:rPr lang="en-US" dirty="0" err="1"/>
              <a:t>hackmit</a:t>
            </a:r>
            <a:r>
              <a:rPr lang="en-US" dirty="0"/>
              <a:t> via </a:t>
            </a:r>
            <a:r>
              <a:rPr lang="en-US" dirty="0" err="1"/>
              <a:t>julia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0D768E-1FEB-FEA7-8557-9B7232C31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942" y="1758087"/>
            <a:ext cx="7620000" cy="469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565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Concept: Repository</a:t>
            </a: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Often shortened to </a:t>
            </a:r>
            <a:r>
              <a:rPr lang="en" b="1"/>
              <a:t>repo</a:t>
            </a:r>
            <a:endParaRPr/>
          </a:p>
          <a:p>
            <a:r>
              <a:rPr lang="en"/>
              <a:t>Collection of files and the history of those files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Consists of all your commits</a:t>
            </a:r>
            <a:endParaRPr/>
          </a:p>
          <a:p>
            <a:r>
              <a:rPr lang="en"/>
              <a:t>Can live on local machine or remote server (GitHub!)</a:t>
            </a:r>
            <a:endParaRPr/>
          </a:p>
          <a:p>
            <a:r>
              <a:rPr lang="en"/>
              <a:t>Copying a repository from a remote server to your machine is called </a:t>
            </a:r>
            <a:r>
              <a:rPr lang="en" b="1"/>
              <a:t>cloning</a:t>
            </a:r>
            <a:endParaRPr b="1"/>
          </a:p>
          <a:p>
            <a:pPr lvl="1">
              <a:spcBef>
                <a:spcPts val="0"/>
              </a:spcBef>
            </a:pPr>
            <a:r>
              <a:rPr lang="en"/>
              <a:t>Allows teams to work together</a:t>
            </a:r>
            <a:endParaRPr/>
          </a:p>
          <a:p>
            <a:r>
              <a:rPr lang="en" b="1"/>
              <a:t>Pulling: </a:t>
            </a:r>
            <a:r>
              <a:rPr lang="en"/>
              <a:t>the process of downloading commits that don’t exist on your machine</a:t>
            </a:r>
            <a:endParaRPr/>
          </a:p>
          <a:p>
            <a:r>
              <a:rPr lang="en" b="1"/>
              <a:t>Pushing: </a:t>
            </a:r>
            <a:r>
              <a:rPr lang="en"/>
              <a:t>the process of adding your local changes to the remote repository</a:t>
            </a:r>
            <a:endParaRPr/>
          </a:p>
        </p:txBody>
      </p:sp>
      <p:pic>
        <p:nvPicPr>
          <p:cNvPr id="141" name="Google Shape;141;p25" descr="Set up a repository - Azure DevOps | Microsoft Doc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7454" y="184401"/>
            <a:ext cx="2798747" cy="233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3B581-0F52-F84A-2366-2D82C2BE4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71" y="244102"/>
            <a:ext cx="10515600" cy="1325563"/>
          </a:xfrm>
        </p:spPr>
        <p:txBody>
          <a:bodyPr/>
          <a:lstStyle/>
          <a:p>
            <a:r>
              <a:rPr lang="en-US" dirty="0"/>
              <a:t>Basic </a:t>
            </a:r>
            <a:r>
              <a:rPr lang="en-US" dirty="0" err="1"/>
              <a:t>github</a:t>
            </a:r>
            <a:r>
              <a:rPr lang="en-US" dirty="0"/>
              <a:t>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D69E0B-5334-A0EE-B917-1F7B6D0F6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569665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99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Concept: Branches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All commits live on a </a:t>
            </a:r>
            <a:r>
              <a:rPr lang="en" b="1"/>
              <a:t>branch</a:t>
            </a:r>
            <a:r>
              <a:rPr lang="en"/>
              <a:t>, which can be thought of as “versions” of your repository</a:t>
            </a:r>
            <a:endParaRPr/>
          </a:p>
          <a:p>
            <a:r>
              <a:rPr lang="en"/>
              <a:t>There can be many different branches</a:t>
            </a:r>
            <a:endParaRPr/>
          </a:p>
          <a:p>
            <a:r>
              <a:rPr lang="en"/>
              <a:t>The main branch in any project is the </a:t>
            </a:r>
            <a:r>
              <a:rPr lang="en" b="1"/>
              <a:t>master</a:t>
            </a:r>
            <a:r>
              <a:rPr lang="en"/>
              <a:t> branch</a:t>
            </a:r>
            <a:endParaRPr/>
          </a:p>
        </p:txBody>
      </p:sp>
      <p:pic>
        <p:nvPicPr>
          <p:cNvPr id="148" name="Google Shape;148;p26" descr="Git Branches Free Tutoria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484" y="3598435"/>
            <a:ext cx="5581033" cy="2860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What does a branch look like?</a:t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 rotWithShape="1">
          <a:blip r:embed="rId3">
            <a:alphaModFix/>
          </a:blip>
          <a:srcRect b="48950"/>
          <a:stretch/>
        </p:blipFill>
        <p:spPr>
          <a:xfrm>
            <a:off x="1728485" y="2620567"/>
            <a:ext cx="8735033" cy="260073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/>
          <p:nvPr/>
        </p:nvSpPr>
        <p:spPr>
          <a:xfrm>
            <a:off x="4839600" y="5532500"/>
            <a:ext cx="2512800" cy="2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6" name="Google Shape;156;p27"/>
          <p:cNvSpPr txBox="1"/>
          <p:nvPr/>
        </p:nvSpPr>
        <p:spPr>
          <a:xfrm>
            <a:off x="2776400" y="5820633"/>
            <a:ext cx="66392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Time</a:t>
            </a:r>
            <a:endParaRPr sz="2400"/>
          </a:p>
        </p:txBody>
      </p:sp>
      <p:sp>
        <p:nvSpPr>
          <p:cNvPr id="157" name="Google Shape;157;p27"/>
          <p:cNvSpPr txBox="1"/>
          <p:nvPr/>
        </p:nvSpPr>
        <p:spPr>
          <a:xfrm>
            <a:off x="968200" y="1601567"/>
            <a:ext cx="93360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57189">
              <a:buSzPts val="1800"/>
              <a:buChar char="●"/>
            </a:pPr>
            <a:r>
              <a:rPr lang="en" sz="2400"/>
              <a:t>HEAD is a reference to the most recent commit</a:t>
            </a:r>
            <a:endParaRPr sz="2400"/>
          </a:p>
          <a:p>
            <a:pPr marL="609585" indent="-457189">
              <a:buSzPts val="1800"/>
              <a:buChar char="●"/>
            </a:pPr>
            <a:r>
              <a:rPr lang="en" sz="2400"/>
              <a:t>master is the main branch in your project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How do you branch from master?</a:t>
            </a:r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body" idx="1"/>
          </p:nvPr>
        </p:nvSpPr>
        <p:spPr>
          <a:xfrm>
            <a:off x="162033" y="14905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The start of each branch points to a particular commit</a:t>
            </a:r>
            <a:endParaRPr/>
          </a:p>
          <a:p>
            <a:r>
              <a:rPr lang="en"/>
              <a:t>When you want to make a new feature, make a new branch based on a commit</a:t>
            </a:r>
            <a:endParaRPr/>
          </a:p>
          <a:p>
            <a:r>
              <a:rPr lang="en"/>
              <a:t>Feature-branch workflow</a:t>
            </a:r>
            <a:endParaRPr/>
          </a:p>
          <a:p>
            <a:pPr indent="0">
              <a:spcBef>
                <a:spcPts val="2133"/>
              </a:spcBef>
              <a:spcAft>
                <a:spcPts val="2133"/>
              </a:spcAft>
              <a:buNone/>
            </a:pPr>
            <a:endParaRPr/>
          </a:p>
        </p:txBody>
      </p:sp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651" y="3014033"/>
            <a:ext cx="56007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8"/>
          <p:cNvSpPr/>
          <p:nvPr/>
        </p:nvSpPr>
        <p:spPr>
          <a:xfrm>
            <a:off x="4586033" y="6121667"/>
            <a:ext cx="2512800" cy="2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6" name="Google Shape;166;p28"/>
          <p:cNvSpPr txBox="1"/>
          <p:nvPr/>
        </p:nvSpPr>
        <p:spPr>
          <a:xfrm>
            <a:off x="2522833" y="6409800"/>
            <a:ext cx="66392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Time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How do you branch from master?</a:t>
            </a:r>
            <a:endParaRPr/>
          </a:p>
        </p:txBody>
      </p:sp>
      <p:sp>
        <p:nvSpPr>
          <p:cNvPr id="172" name="Google Shape;172;p29"/>
          <p:cNvSpPr txBox="1">
            <a:spLocks noGrp="1"/>
          </p:cNvSpPr>
          <p:nvPr>
            <p:ph type="body" idx="1"/>
          </p:nvPr>
        </p:nvSpPr>
        <p:spPr>
          <a:xfrm>
            <a:off x="162033" y="14905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Make a new (local) branch and switch to it: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git checkout -b &lt;branch&gt;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dirty="0"/>
              <a:t>Switch to existing branch: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git checkout &lt;branch&gt;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 dirty="0"/>
              <a:t>Create new remote branch when pushing changes: </a:t>
            </a: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git push -u origin &lt;branch&gt;</a:t>
            </a: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indent="0">
              <a:spcBef>
                <a:spcPts val="2133"/>
              </a:spcBef>
              <a:spcAft>
                <a:spcPts val="2133"/>
              </a:spcAft>
              <a:buNone/>
            </a:pPr>
            <a:endParaRPr dirty="0"/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651" y="3969833"/>
            <a:ext cx="4833588" cy="2015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9"/>
          <p:cNvSpPr/>
          <p:nvPr/>
        </p:nvSpPr>
        <p:spPr>
          <a:xfrm>
            <a:off x="4586033" y="6121667"/>
            <a:ext cx="2512800" cy="2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75" name="Google Shape;175;p29"/>
          <p:cNvSpPr txBox="1"/>
          <p:nvPr/>
        </p:nvSpPr>
        <p:spPr>
          <a:xfrm>
            <a:off x="2522833" y="6409800"/>
            <a:ext cx="66392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Time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Concept: Merging</a:t>
            </a: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>
            <a:off x="415600" y="1356951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Once you’re done with your feature, you can merge your branch back into master</a:t>
            </a:r>
            <a:endParaRPr/>
          </a:p>
          <a:p>
            <a:r>
              <a:rPr lang="en"/>
              <a:t>If someone else has made changes, will have to merge (can lead to merge conflicts)</a:t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5634" y="3103733"/>
            <a:ext cx="56007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0"/>
          <p:cNvSpPr/>
          <p:nvPr/>
        </p:nvSpPr>
        <p:spPr>
          <a:xfrm>
            <a:off x="4586033" y="6121667"/>
            <a:ext cx="2512800" cy="242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84" name="Google Shape;184;p30"/>
          <p:cNvSpPr txBox="1"/>
          <p:nvPr/>
        </p:nvSpPr>
        <p:spPr>
          <a:xfrm>
            <a:off x="2522833" y="6409800"/>
            <a:ext cx="6639200" cy="7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2400"/>
              <a:t>Time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How do you make a commit?</a:t>
            </a:r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Different “stages” that a file can be in</a:t>
            </a:r>
            <a:endParaRPr/>
          </a:p>
          <a:p>
            <a:r>
              <a:rPr lang="en"/>
              <a:t>Local files on your computer: </a:t>
            </a:r>
            <a:r>
              <a:rPr lang="en" b="1"/>
              <a:t>“the working directory”</a:t>
            </a:r>
            <a:endParaRPr b="1"/>
          </a:p>
          <a:p>
            <a:r>
              <a:rPr lang="en"/>
              <a:t>When a file is ready to be committed, you put it in the </a:t>
            </a:r>
            <a:r>
              <a:rPr lang="en" b="1"/>
              <a:t>“staging area”</a:t>
            </a:r>
            <a:endParaRPr b="1"/>
          </a:p>
          <a:p>
            <a:pPr lvl="1">
              <a:spcBef>
                <a:spcPts val="0"/>
              </a:spcBef>
            </a:pPr>
            <a:r>
              <a:rPr lang="en" b="1"/>
              <a:t>Stage</a:t>
            </a:r>
            <a:r>
              <a:rPr lang="en"/>
              <a:t> a commit</a:t>
            </a:r>
            <a:endParaRPr/>
          </a:p>
        </p:txBody>
      </p:sp>
      <p:pic>
        <p:nvPicPr>
          <p:cNvPr id="191" name="Google Shape;1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9067" y="3371367"/>
            <a:ext cx="5693867" cy="320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Adding a Commit</a:t>
            </a:r>
            <a:endParaRPr/>
          </a:p>
        </p:txBody>
      </p:sp>
      <p:sp>
        <p:nvSpPr>
          <p:cNvPr id="197" name="Google Shape;197;p3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buFont typeface="Courier New"/>
              <a:buChar char="●"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git add &lt;filename&gt;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/>
              <a:t>or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git add 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0"/>
              </a:spcBef>
            </a:pPr>
            <a:r>
              <a:rPr lang="en"/>
              <a:t>Put file(s) in staging area</a:t>
            </a:r>
            <a:endParaRPr/>
          </a:p>
          <a:p>
            <a:pPr>
              <a:buFont typeface="Courier New"/>
              <a:buChar char="●"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git commit -m “Your commit message here” </a:t>
            </a:r>
            <a:r>
              <a:rPr lang="en"/>
              <a:t>or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 git commit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0"/>
              </a:spcBef>
            </a:pPr>
            <a:r>
              <a:rPr lang="en"/>
              <a:t>Message describing this commit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Without the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-m </a:t>
            </a:r>
            <a:r>
              <a:rPr lang="en"/>
              <a:t>flag, opens a text editor where you can write your commit message</a:t>
            </a:r>
            <a:endParaRPr/>
          </a:p>
          <a:p>
            <a:pPr lvl="2">
              <a:spcBef>
                <a:spcPts val="0"/>
              </a:spcBef>
            </a:pPr>
            <a:r>
              <a:rPr lang="en"/>
              <a:t>Useful if you want to write a long description</a:t>
            </a:r>
            <a:endParaRPr/>
          </a:p>
        </p:txBody>
      </p:sp>
      <p:pic>
        <p:nvPicPr>
          <p:cNvPr id="198" name="Google Shape;198;p32"/>
          <p:cNvPicPr preferRelativeResize="0"/>
          <p:nvPr/>
        </p:nvPicPr>
        <p:blipFill rotWithShape="1">
          <a:blip r:embed="rId3">
            <a:alphaModFix/>
          </a:blip>
          <a:srcRect t="14398"/>
          <a:stretch/>
        </p:blipFill>
        <p:spPr>
          <a:xfrm>
            <a:off x="2529834" y="3607632"/>
            <a:ext cx="7132300" cy="3560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The Remote Repository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43792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On GitHub (usually)</a:t>
            </a:r>
            <a:endParaRPr/>
          </a:p>
          <a:p>
            <a:pPr>
              <a:buFont typeface="Courier New"/>
              <a:buChar char="●"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git pull 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Pull changes from remote repository (e.g. from other users)</a:t>
            </a:r>
            <a:endParaRPr/>
          </a:p>
          <a:p>
            <a:pPr>
              <a:buFont typeface="Courier New"/>
              <a:buChar char="●"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git push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pPr lvl="1">
              <a:spcBef>
                <a:spcPts val="0"/>
              </a:spcBef>
            </a:pPr>
            <a:r>
              <a:rPr lang="en"/>
              <a:t>Add your changes to the remote repository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Make sure you pull all changes before you try to push!</a:t>
            </a:r>
            <a:endParaRPr/>
          </a:p>
        </p:txBody>
      </p:sp>
      <p:pic>
        <p:nvPicPr>
          <p:cNvPr id="205" name="Google Shape;2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6845" y="357633"/>
            <a:ext cx="5628121" cy="28204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231E07-CDA8-1079-F39D-1394E20544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9478" y="3178099"/>
            <a:ext cx="3466567" cy="34665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1F010-046E-C620-FDC3-C31E97BF6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188" y="76480"/>
            <a:ext cx="10515600" cy="1325563"/>
          </a:xfrm>
        </p:spPr>
        <p:txBody>
          <a:bodyPr/>
          <a:lstStyle/>
          <a:p>
            <a:r>
              <a:rPr lang="en-US" dirty="0"/>
              <a:t>Why version control?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1E03AD-53AB-7E28-1F0F-D3EB91860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470" y="1543237"/>
            <a:ext cx="7772400" cy="43719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73A3B7-1DBE-D4ED-B5C0-EEE346049B2C}"/>
              </a:ext>
            </a:extLst>
          </p:cNvPr>
          <p:cNvSpPr txBox="1"/>
          <p:nvPr/>
        </p:nvSpPr>
        <p:spPr>
          <a:xfrm>
            <a:off x="3018865" y="3244334"/>
            <a:ext cx="61184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6682D4-A27B-61C9-D318-499508E5C8CC}"/>
              </a:ext>
            </a:extLst>
          </p:cNvPr>
          <p:cNvSpPr txBox="1"/>
          <p:nvPr/>
        </p:nvSpPr>
        <p:spPr>
          <a:xfrm>
            <a:off x="3016405" y="3244334"/>
            <a:ext cx="6122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894701-8AEE-84C3-011C-F2C4BBE31DBD}"/>
              </a:ext>
            </a:extLst>
          </p:cNvPr>
          <p:cNvSpPr txBox="1"/>
          <p:nvPr/>
        </p:nvSpPr>
        <p:spPr>
          <a:xfrm>
            <a:off x="3016405" y="3244334"/>
            <a:ext cx="6122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931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652B9-F47A-71CE-4141-7DD0F5770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52" y="182118"/>
            <a:ext cx="11360800" cy="763600"/>
          </a:xfrm>
        </p:spPr>
        <p:txBody>
          <a:bodyPr/>
          <a:lstStyle/>
          <a:p>
            <a:r>
              <a:rPr lang="en-US" dirty="0"/>
              <a:t>Key </a:t>
            </a:r>
            <a:r>
              <a:rPr lang="en-US" dirty="0" err="1"/>
              <a:t>github</a:t>
            </a:r>
            <a:r>
              <a:rPr lang="en-US" dirty="0"/>
              <a:t>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53693-198F-ACE7-32C6-31999228F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600" y="1536633"/>
            <a:ext cx="5513252" cy="455520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git pull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Updating code to be the same as the main branch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checkout main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Going back to main branch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checkout -b “</a:t>
            </a:r>
            <a:r>
              <a:rPr lang="en-US" sz="2000" dirty="0" err="1"/>
              <a:t>BranchName</a:t>
            </a:r>
            <a:r>
              <a:rPr lang="en-US" sz="2000" dirty="0"/>
              <a:t>”</a:t>
            </a:r>
          </a:p>
          <a:p>
            <a:pPr lvl="1">
              <a:lnSpc>
                <a:spcPct val="100000"/>
              </a:lnSpc>
            </a:pPr>
            <a:r>
              <a:rPr lang="en-US" sz="1050" dirty="0"/>
              <a:t>Creating new branch that stems from main branch to make local changes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commit -a -m “Description of Changes Made”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Saving all changes made up until that point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66E1FA7-E5FC-ECB4-1F87-0E779D147B17}"/>
              </a:ext>
            </a:extLst>
          </p:cNvPr>
          <p:cNvSpPr txBox="1">
            <a:spLocks/>
          </p:cNvSpPr>
          <p:nvPr/>
        </p:nvSpPr>
        <p:spPr>
          <a:xfrm>
            <a:off x="6263150" y="1357082"/>
            <a:ext cx="5513252" cy="4555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609585" lvl="0" indent="-457189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219170" lvl="1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754" lvl="2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339" lvl="3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47924" lvl="4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57509" lvl="5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267093" lvl="6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76678" lvl="7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86263" lvl="8" indent="-423323" algn="l" defTabSz="914400" rtl="0" eaLnBrk="1" latinLnBrk="0" hangingPunct="1">
              <a:lnSpc>
                <a:spcPct val="90000"/>
              </a:lnSpc>
              <a:spcBef>
                <a:spcPts val="2133"/>
              </a:spcBef>
              <a:spcAft>
                <a:spcPts val="2133"/>
              </a:spcAft>
              <a:buSzPts val="1400"/>
              <a:buFont typeface="Arial" panose="020B0604020202020204" pitchFamily="34" charset="0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000" dirty="0"/>
              <a:t>git push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Saving changes to </a:t>
            </a:r>
            <a:r>
              <a:rPr lang="en-US" sz="1800" dirty="0" err="1"/>
              <a:t>Github</a:t>
            </a:r>
            <a:r>
              <a:rPr lang="en-US" sz="1800" dirty="0"/>
              <a:t> in a specific branch 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status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Describes what changes have been made and needs to be committed to branch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merge main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Updating local branch to reflect the changes made to the main branch 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git reset –hard</a:t>
            </a:r>
          </a:p>
          <a:p>
            <a:pPr lvl="1">
              <a:lnSpc>
                <a:spcPct val="100000"/>
              </a:lnSpc>
            </a:pPr>
            <a:r>
              <a:rPr lang="en-US" sz="1800" dirty="0"/>
              <a:t> Getting rid of all changes made</a:t>
            </a:r>
          </a:p>
        </p:txBody>
      </p:sp>
    </p:spTree>
    <p:extLst>
      <p:ext uri="{BB962C8B-B14F-4D97-AF65-F5344CB8AC3E}">
        <p14:creationId xmlns:p14="http://schemas.microsoft.com/office/powerpoint/2010/main" val="1427938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F81D3-D084-38E6-5286-35278E241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Practically: what you can do from RStudio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99ED2C-7064-C22F-EE78-C4AF2B7B0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lot of IDEs make it really easy to use </a:t>
            </a:r>
            <a:r>
              <a:rPr lang="en-US" dirty="0" err="1"/>
              <a:t>github</a:t>
            </a:r>
            <a:r>
              <a:rPr lang="en-US" dirty="0"/>
              <a:t>, because they hide command line code from you</a:t>
            </a:r>
          </a:p>
          <a:p>
            <a:pPr lvl="1"/>
            <a:r>
              <a:rPr lang="en-US" dirty="0"/>
              <a:t>This can be good or bad. I like it lol</a:t>
            </a:r>
          </a:p>
          <a:p>
            <a:pPr lvl="1"/>
            <a:r>
              <a:rPr lang="en-US" dirty="0"/>
              <a:t>When in doubt, run  git status in terminal</a:t>
            </a:r>
          </a:p>
          <a:p>
            <a:pPr marL="643462" indent="-457200"/>
            <a:endParaRPr lang="en-US" dirty="0"/>
          </a:p>
          <a:p>
            <a:pPr marL="643462" indent="-457200"/>
            <a:r>
              <a:rPr lang="en-US" dirty="0">
                <a:hlinkClick r:id="rId2"/>
              </a:rPr>
              <a:t>https://docs.posit.co/ide/user/ide/guide/tools/version-control.html</a:t>
            </a:r>
            <a:endParaRPr lang="en-US" dirty="0"/>
          </a:p>
          <a:p>
            <a:pPr marL="643462" indent="-457200"/>
            <a:r>
              <a:rPr lang="en-US" dirty="0"/>
              <a:t>Connecting R and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https://happygitwithr.com/</a:t>
            </a:r>
            <a:endParaRPr lang="en-US" dirty="0"/>
          </a:p>
          <a:p>
            <a:pPr marL="1253047" lvl="1" indent="-457200"/>
            <a:r>
              <a:rPr lang="en-US" dirty="0"/>
              <a:t>Specifically chapters 10-12</a:t>
            </a:r>
          </a:p>
        </p:txBody>
      </p:sp>
    </p:spTree>
    <p:extLst>
      <p:ext uri="{BB962C8B-B14F-4D97-AF65-F5344CB8AC3E}">
        <p14:creationId xmlns:p14="http://schemas.microsoft.com/office/powerpoint/2010/main" val="24014147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3817B-279E-2A44-AE6A-056CEDA68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workflow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87276-20E9-DAC9-0826-55059EA1F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088" y="1536633"/>
            <a:ext cx="11360800" cy="4555200"/>
          </a:xfrm>
        </p:spPr>
        <p:txBody>
          <a:bodyPr/>
          <a:lstStyle/>
          <a:p>
            <a:pPr marL="666746" indent="-514350">
              <a:buAutoNum type="arabicPeriod"/>
            </a:pPr>
            <a:r>
              <a:rPr lang="en-US" dirty="0"/>
              <a:t>Pull from main</a:t>
            </a:r>
          </a:p>
          <a:p>
            <a:pPr marL="666746" indent="-514350">
              <a:buFont typeface="Arial" panose="020B0604020202020204" pitchFamily="34" charset="0"/>
              <a:buAutoNum type="arabicPeriod"/>
            </a:pPr>
            <a:r>
              <a:rPr lang="en-US" dirty="0"/>
              <a:t>Create a new branch to do work on</a:t>
            </a:r>
          </a:p>
          <a:p>
            <a:pPr marL="666746" indent="-514350">
              <a:buAutoNum type="arabicPeriod"/>
            </a:pPr>
            <a:r>
              <a:rPr lang="en-US" dirty="0"/>
              <a:t>Make your changes</a:t>
            </a:r>
          </a:p>
          <a:p>
            <a:pPr marL="666746" indent="-514350">
              <a:buAutoNum type="arabicPeriod"/>
            </a:pPr>
            <a:r>
              <a:rPr lang="en-US" dirty="0"/>
              <a:t>Stage + Commit your changes </a:t>
            </a:r>
          </a:p>
          <a:p>
            <a:pPr marL="666746" indent="-514350">
              <a:buAutoNum type="arabicPeriod"/>
            </a:pPr>
            <a:r>
              <a:rPr lang="en-US" dirty="0"/>
              <a:t>Create a pull request in </a:t>
            </a:r>
            <a:r>
              <a:rPr lang="en-US" dirty="0" err="1"/>
              <a:t>Github</a:t>
            </a:r>
            <a:r>
              <a:rPr lang="en-US" dirty="0"/>
              <a:t> for your changes</a:t>
            </a:r>
          </a:p>
          <a:p>
            <a:pPr marL="666746" indent="-514350">
              <a:buAutoNum type="arabicPeriod"/>
            </a:pPr>
            <a:r>
              <a:rPr lang="en-US" dirty="0"/>
              <a:t>Merge branch with main</a:t>
            </a:r>
          </a:p>
          <a:p>
            <a:pPr marL="666746" indent="-514350">
              <a:buAutoNum type="arabicPeriod"/>
            </a:pPr>
            <a:r>
              <a:rPr lang="en-US" dirty="0"/>
              <a:t>Close branch</a:t>
            </a:r>
          </a:p>
          <a:p>
            <a:pPr marL="666746" indent="-514350">
              <a:buAutoNum type="arabicPeriod"/>
            </a:pPr>
            <a:endParaRPr lang="en-US" dirty="0"/>
          </a:p>
          <a:p>
            <a:pPr marL="666746" indent="-514350">
              <a:buAutoNum type="arabicPeriod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ED6A30-41FB-A26B-AC9E-78F7EA156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9833" y="1248211"/>
            <a:ext cx="3466567" cy="34665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B18C12-187B-8FFE-7801-2096D7E8C2FE}"/>
              </a:ext>
            </a:extLst>
          </p:cNvPr>
          <p:cNvSpPr txBox="1"/>
          <p:nvPr/>
        </p:nvSpPr>
        <p:spPr>
          <a:xfrm>
            <a:off x="10437542" y="126213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AD7145-2055-4BD7-29C1-79F27EC111BB}"/>
              </a:ext>
            </a:extLst>
          </p:cNvPr>
          <p:cNvSpPr txBox="1"/>
          <p:nvPr/>
        </p:nvSpPr>
        <p:spPr>
          <a:xfrm>
            <a:off x="11510839" y="3345366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2,3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7AA895-B57B-A184-AC94-B612688DDCF4}"/>
              </a:ext>
            </a:extLst>
          </p:cNvPr>
          <p:cNvSpPr txBox="1"/>
          <p:nvPr/>
        </p:nvSpPr>
        <p:spPr>
          <a:xfrm>
            <a:off x="10043116" y="453011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275878-6F50-01FD-8C59-3524A1F8126A}"/>
              </a:ext>
            </a:extLst>
          </p:cNvPr>
          <p:cNvSpPr txBox="1"/>
          <p:nvPr/>
        </p:nvSpPr>
        <p:spPr>
          <a:xfrm>
            <a:off x="9252733" y="133872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EA1823-9FC2-A4E6-27B5-B807A9AB91BC}"/>
              </a:ext>
            </a:extLst>
          </p:cNvPr>
          <p:cNvSpPr txBox="1"/>
          <p:nvPr/>
        </p:nvSpPr>
        <p:spPr>
          <a:xfrm>
            <a:off x="8419170" y="2397512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A3FA1F9-60E1-C22C-0931-1F6EAD22285F}"/>
              </a:ext>
            </a:extLst>
          </p:cNvPr>
          <p:cNvCxnSpPr/>
          <p:nvPr/>
        </p:nvCxnSpPr>
        <p:spPr>
          <a:xfrm flipV="1">
            <a:off x="10043116" y="4899444"/>
            <a:ext cx="0" cy="787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7BD8A75A-F481-B9DA-1186-9AD7361152A8}"/>
              </a:ext>
            </a:extLst>
          </p:cNvPr>
          <p:cNvSpPr txBox="1"/>
          <p:nvPr/>
        </p:nvSpPr>
        <p:spPr>
          <a:xfrm>
            <a:off x="8796488" y="5703097"/>
            <a:ext cx="30914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Can commit multiple times </a:t>
            </a:r>
          </a:p>
          <a:p>
            <a:r>
              <a:rPr lang="en-US" dirty="0"/>
              <a:t>from working directory before</a:t>
            </a:r>
          </a:p>
          <a:p>
            <a:r>
              <a:rPr lang="en-US" dirty="0"/>
              <a:t>Merging branch with main </a:t>
            </a:r>
          </a:p>
        </p:txBody>
      </p:sp>
    </p:spTree>
    <p:extLst>
      <p:ext uri="{BB962C8B-B14F-4D97-AF65-F5344CB8AC3E}">
        <p14:creationId xmlns:p14="http://schemas.microsoft.com/office/powerpoint/2010/main" val="2325594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What is version control?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 system that keeps records of your changes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(Think Google Drive history but for your code)</a:t>
            </a:r>
            <a:endParaRPr/>
          </a:p>
          <a:p>
            <a:r>
              <a:rPr lang="en"/>
              <a:t>Allows for collaborative development</a:t>
            </a:r>
            <a:endParaRPr/>
          </a:p>
          <a:p>
            <a:r>
              <a:rPr lang="en"/>
              <a:t>Allows you to know who made what changes, when, and why</a:t>
            </a:r>
            <a:endParaRPr/>
          </a:p>
          <a:p>
            <a:r>
              <a:rPr lang="en" b="1"/>
              <a:t>Can revert any change and go back to a previous state</a:t>
            </a:r>
            <a:endParaRPr b="1"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000" y="3930401"/>
            <a:ext cx="4508000" cy="2535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What is git?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 type of </a:t>
            </a:r>
            <a:r>
              <a:rPr lang="en" b="1"/>
              <a:t>distributed version control</a:t>
            </a:r>
            <a:endParaRPr b="1"/>
          </a:p>
          <a:p>
            <a:r>
              <a:rPr lang="en"/>
              <a:t>Users keep entire code and history on their local machines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Can make changes without internet access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(Need internet to interact with remote server)</a:t>
            </a:r>
            <a:endParaRPr/>
          </a:p>
        </p:txBody>
      </p:sp>
      <p:pic>
        <p:nvPicPr>
          <p:cNvPr id="100" name="Google Shape;100;p19" descr="Basic Tutorial for Git/GitHub for Beginners Part-1 | by Esat Kemal Ekren |  NSIstanbul | Medium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333" y="3681533"/>
            <a:ext cx="6241332" cy="2606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What is GitHub?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 code hosting platform for git</a:t>
            </a:r>
            <a:endParaRPr/>
          </a:p>
          <a:p>
            <a:r>
              <a:rPr lang="en"/>
              <a:t>Basically a way to store your code on the internet to aid collaboration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Think Google Drive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/>
          </a:p>
        </p:txBody>
      </p:sp>
      <p:pic>
        <p:nvPicPr>
          <p:cNvPr id="107" name="Google Shape;107;p20" descr="What is Git and GitHub? And how to use GitHub? - DEV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3432" y="3014067"/>
            <a:ext cx="6325152" cy="355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Install git</a:t>
            </a: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Linux (Debian)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Command: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sudo apt-get install git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/>
              <a:t>Linux (Fedora)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Command: 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sudo yum install git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"/>
              <a:t>Mac</a:t>
            </a:r>
            <a:endParaRPr/>
          </a:p>
          <a:p>
            <a:pPr lvl="1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http://git-scm.com/download/mac</a:t>
            </a:r>
            <a:endParaRPr/>
          </a:p>
          <a:p>
            <a:r>
              <a:rPr lang="en"/>
              <a:t>Windows</a:t>
            </a:r>
            <a:endParaRPr/>
          </a:p>
          <a:p>
            <a:pPr lvl="1">
              <a:spcBef>
                <a:spcPts val="0"/>
              </a:spcBef>
            </a:pPr>
            <a:r>
              <a:rPr lang="en" u="sng">
                <a:solidFill>
                  <a:schemeClr val="hlink"/>
                </a:solidFill>
                <a:hlinkClick r:id="rId4"/>
              </a:rPr>
              <a:t>http://git-scm.com/download/win</a:t>
            </a: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Create a GitHub account</a:t>
            </a:r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u="sng">
                <a:solidFill>
                  <a:schemeClr val="hlink"/>
                </a:solidFill>
                <a:hlinkClick r:id="rId3"/>
              </a:rPr>
              <a:t>https://www.github.com</a:t>
            </a:r>
            <a:endParaRPr/>
          </a:p>
        </p:txBody>
      </p:sp>
      <p:pic>
        <p:nvPicPr>
          <p:cNvPr id="120" name="Google Shape;120;p22" descr="Publish and share your own website for free with GitHub | by Scott Vinkle |  Medium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1250" y="2399067"/>
            <a:ext cx="6109500" cy="3960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Concept: Snapshots</a:t>
            </a:r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How git keeps track of code history</a:t>
            </a:r>
            <a:endParaRPr/>
          </a:p>
          <a:p>
            <a:r>
              <a:rPr lang="en"/>
              <a:t>Records what all files look like at a given point in time</a:t>
            </a:r>
            <a:endParaRPr/>
          </a:p>
          <a:p>
            <a:r>
              <a:rPr lang="en"/>
              <a:t>You choose when to take snapshot and which files are included</a:t>
            </a:r>
            <a:endParaRPr/>
          </a:p>
          <a:p>
            <a:r>
              <a:rPr lang="en"/>
              <a:t>Can go back to look at old snapshots</a:t>
            </a:r>
            <a:endParaRPr/>
          </a:p>
        </p:txBody>
      </p:sp>
      <p:pic>
        <p:nvPicPr>
          <p:cNvPr id="127" name="Google Shape;127;p23" descr="What are the advantages/disadvantages of Git's snapshot-based approach in  practice compared to the traditional VCSs? - Stack Overflow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017" y="2920367"/>
            <a:ext cx="7491968" cy="357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Key Concept: Commit</a:t>
            </a: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The act of creating a snapshot</a:t>
            </a:r>
            <a:endParaRPr/>
          </a:p>
          <a:p>
            <a:r>
              <a:rPr lang="en"/>
              <a:t>Noun or verb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“I commited code”</a:t>
            </a:r>
            <a:endParaRPr/>
          </a:p>
          <a:p>
            <a:pPr lvl="1">
              <a:spcBef>
                <a:spcPts val="0"/>
              </a:spcBef>
            </a:pPr>
            <a:r>
              <a:rPr lang="en"/>
              <a:t>“Take a look at the latest commit”</a:t>
            </a:r>
            <a:endParaRPr/>
          </a:p>
          <a:p>
            <a:r>
              <a:rPr lang="en"/>
              <a:t>Project is made up of a bunch of commits</a:t>
            </a:r>
            <a:endParaRPr/>
          </a:p>
          <a:p>
            <a:r>
              <a:rPr lang="en"/>
              <a:t>Have info about how files changed, reference to </a:t>
            </a:r>
            <a:r>
              <a:rPr lang="en" b="1"/>
              <a:t>parent commit</a:t>
            </a:r>
            <a:r>
              <a:rPr lang="en"/>
              <a:t>, and a hash code name</a:t>
            </a:r>
            <a:endParaRPr/>
          </a:p>
        </p:txBody>
      </p:sp>
      <p:pic>
        <p:nvPicPr>
          <p:cNvPr id="134" name="Google Shape;134;p24" descr="Work with Your History in Git Unit | Salesforce Trailhea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5301" y="4112000"/>
            <a:ext cx="5961399" cy="2639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956</Words>
  <Application>Microsoft Macintosh PowerPoint</Application>
  <PresentationFormat>Widescreen</PresentationFormat>
  <Paragraphs>138</Paragraphs>
  <Slides>22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Courier New</vt:lpstr>
      <vt:lpstr>Office Theme</vt:lpstr>
      <vt:lpstr>Github intro</vt:lpstr>
      <vt:lpstr>Why version control?</vt:lpstr>
      <vt:lpstr>What is version control?</vt:lpstr>
      <vt:lpstr>What is git?</vt:lpstr>
      <vt:lpstr>What is GitHub?</vt:lpstr>
      <vt:lpstr>Install git</vt:lpstr>
      <vt:lpstr>Create a GitHub account</vt:lpstr>
      <vt:lpstr>Key Concept: Snapshots</vt:lpstr>
      <vt:lpstr>Key Concept: Commit</vt:lpstr>
      <vt:lpstr>Key Concept: Repository</vt:lpstr>
      <vt:lpstr>Basic github architecture</vt:lpstr>
      <vt:lpstr>Key Concept: Branches</vt:lpstr>
      <vt:lpstr>What does a branch look like?</vt:lpstr>
      <vt:lpstr>How do you branch from master?</vt:lpstr>
      <vt:lpstr>How do you branch from master?</vt:lpstr>
      <vt:lpstr>Key Concept: Merging</vt:lpstr>
      <vt:lpstr>How do you make a commit?</vt:lpstr>
      <vt:lpstr>Adding a Commit</vt:lpstr>
      <vt:lpstr>The Remote Repository</vt:lpstr>
      <vt:lpstr>Key github commands</vt:lpstr>
      <vt:lpstr>Practically: what you can do from RStudio</vt:lpstr>
      <vt:lpstr>Basic workflow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Sean Pascoe</dc:creator>
  <cp:lastModifiedBy>Sean Pascoe</cp:lastModifiedBy>
  <cp:revision>9</cp:revision>
  <dcterms:created xsi:type="dcterms:W3CDTF">2025-06-24T16:54:04Z</dcterms:created>
  <dcterms:modified xsi:type="dcterms:W3CDTF">2025-06-24T17:45:31Z</dcterms:modified>
</cp:coreProperties>
</file>

<file path=docProps/thumbnail.jpeg>
</file>